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6858000" cx="12192000"/>
  <p:notesSz cx="6858000" cy="9144000"/>
  <p:embeddedFontLst>
    <p:embeddedFont>
      <p:font typeface="Roboto Slab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0CD0C9-741B-4EBB-8EA3-2E780AF708E1}">
  <a:tblStyle styleId="{B30CD0C9-741B-4EBB-8EA3-2E780AF708E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Slab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-regular.fntdata"/><Relationship Id="rId10" Type="http://schemas.openxmlformats.org/officeDocument/2006/relationships/slide" Target="slides/slide3.xml"/><Relationship Id="rId32" Type="http://schemas.openxmlformats.org/officeDocument/2006/relationships/font" Target="fonts/RobotoSlab-bold.fntdata"/><Relationship Id="rId13" Type="http://schemas.openxmlformats.org/officeDocument/2006/relationships/slide" Target="slides/slide6.xml"/><Relationship Id="rId35" Type="http://schemas.openxmlformats.org/officeDocument/2006/relationships/font" Target="fonts/Roboto-italic.fntdata"/><Relationship Id="rId12" Type="http://schemas.openxmlformats.org/officeDocument/2006/relationships/slide" Target="slides/slide5.xml"/><Relationship Id="rId34" Type="http://schemas.openxmlformats.org/officeDocument/2006/relationships/font" Target="fonts/Roboto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" name="Google Shape;47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6" name="Google Shape;48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Relationship Id="rId4" Type="http://schemas.openxmlformats.org/officeDocument/2006/relationships/image" Target="../media/image4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5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0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26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medium confidence"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6285" y="170012"/>
            <a:ext cx="3259957" cy="8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097" y="4221866"/>
            <a:ext cx="4252401" cy="255490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089" y="267664"/>
            <a:ext cx="5296417" cy="381311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4496" y="1168421"/>
            <a:ext cx="4823534" cy="291235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0063" y="4221866"/>
            <a:ext cx="4252401" cy="255490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 txBox="1"/>
          <p:nvPr>
            <p:ph type="title"/>
          </p:nvPr>
        </p:nvSpPr>
        <p:spPr>
          <a:xfrm>
            <a:off x="594359" y="1209086"/>
            <a:ext cx="4046913" cy="4817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Roboto Slab"/>
              <a:buNone/>
            </a:pP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5000">
                <a:latin typeface="Roboto Slab"/>
                <a:ea typeface="Roboto Slab"/>
                <a:cs typeface="Roboto Slab"/>
                <a:sym typeface="Roboto Slab"/>
              </a:rPr>
              <a:t>Lecture schedule</a:t>
            </a: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lang="en-IN" sz="1600">
                <a:latin typeface="Roboto Slab"/>
                <a:ea typeface="Roboto Slab"/>
                <a:cs typeface="Roboto Slab"/>
                <a:sym typeface="Roboto Slab"/>
              </a:rPr>
              <a:t>Note: </a:t>
            </a:r>
            <a:r>
              <a:rPr lang="en-IN" sz="1600">
                <a:latin typeface="Roboto Slab"/>
                <a:ea typeface="Roboto Slab"/>
                <a:cs typeface="Roboto Slab"/>
                <a:sym typeface="Roboto Slab"/>
              </a:rPr>
              <a:t>This schedule is applicable to the GIM course only.</a:t>
            </a:r>
            <a:endParaRPr sz="4900"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56168" y="2569464"/>
            <a:ext cx="242107" cy="1340860"/>
            <a:chOff x="56168" y="2761488"/>
            <a:chExt cx="242107" cy="1340860"/>
          </a:xfrm>
        </p:grpSpPr>
        <p:sp>
          <p:nvSpPr>
            <p:cNvPr id="268" name="Google Shape;268;p25"/>
            <p:cNvSpPr/>
            <p:nvPr/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25"/>
          <p:cNvGrpSpPr/>
          <p:nvPr/>
        </p:nvGrpSpPr>
        <p:grpSpPr>
          <a:xfrm>
            <a:off x="5614416" y="457895"/>
            <a:ext cx="6117335" cy="5695320"/>
            <a:chOff x="0" y="695"/>
            <a:chExt cx="6117335" cy="5695320"/>
          </a:xfrm>
        </p:grpSpPr>
        <p:sp>
          <p:nvSpPr>
            <p:cNvPr id="290" name="Google Shape;290;p25"/>
            <p:cNvSpPr/>
            <p:nvPr/>
          </p:nvSpPr>
          <p:spPr>
            <a:xfrm>
              <a:off x="0" y="695"/>
              <a:ext cx="6117335" cy="1627234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92238" y="366823"/>
              <a:ext cx="894979" cy="89497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879455" y="695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5"/>
            <p:cNvSpPr txBox="1"/>
            <p:nvPr/>
          </p:nvSpPr>
          <p:spPr>
            <a:xfrm>
              <a:off x="1879455" y="695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2200" lIns="172200" spcFirstLastPara="1" rIns="172200" wrap="square" tIns="172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Days – Design &amp; Creativity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0" y="2034738"/>
              <a:ext cx="6117335" cy="1627234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492238" y="2400866"/>
              <a:ext cx="894979" cy="89497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1879455" y="2034738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1879455" y="2034738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2200" lIns="172200" spcFirstLastPara="1" rIns="172200" wrap="square" tIns="172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Day – Imagination or Coding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0" y="4068781"/>
              <a:ext cx="6117335" cy="1627234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492238" y="4434909"/>
              <a:ext cx="894979" cy="89497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1879455" y="4068781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 txBox="1"/>
            <p:nvPr/>
          </p:nvSpPr>
          <p:spPr>
            <a:xfrm>
              <a:off x="1879455" y="4068781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2200" lIns="172200" spcFirstLastPara="1" rIns="172200" wrap="square" tIns="172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Days - Logics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6"/>
          <p:cNvSpPr txBox="1"/>
          <p:nvPr>
            <p:ph type="ctr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b="1" lang="en-I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Daily </a:t>
            </a:r>
            <a:br>
              <a:rPr b="1" lang="en-I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I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1Hour</a:t>
            </a:r>
            <a:br>
              <a:rPr b="1" lang="en-I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I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Flow</a:t>
            </a:r>
            <a:endParaRPr/>
          </a:p>
        </p:txBody>
      </p:sp>
      <p:pic>
        <p:nvPicPr>
          <p:cNvPr descr="A diagram of a lecture flow&#10;&#10;Description automatically generated" id="308" name="Google Shape;3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043" y="-2021"/>
            <a:ext cx="4853464" cy="686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/>
          <p:nvPr/>
        </p:nvSpPr>
        <p:spPr>
          <a:xfrm>
            <a:off x="486137" y="416688"/>
            <a:ext cx="11273700" cy="60207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2862947" y="1064925"/>
            <a:ext cx="949491" cy="369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GIM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1640684" y="1873079"/>
            <a:ext cx="21895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Submission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Classroom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2468672" y="3134949"/>
            <a:ext cx="1343766" cy="369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049922" y="4055341"/>
            <a:ext cx="762516" cy="369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2065613" y="4927975"/>
            <a:ext cx="17468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Conference For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4850252" y="5066474"/>
            <a:ext cx="2134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Master Course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7968778" y="4883580"/>
            <a:ext cx="17352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Visit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 session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7"/>
          <p:cNvSpPr txBox="1"/>
          <p:nvPr/>
        </p:nvSpPr>
        <p:spPr>
          <a:xfrm>
            <a:off x="7968772" y="4240000"/>
            <a:ext cx="365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Submission with 80% Min.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7968775" y="3479050"/>
            <a:ext cx="388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 Final Examination with 80% Min.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7982673" y="1908397"/>
            <a:ext cx="2195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Placement Procedure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8063066" y="1072147"/>
            <a:ext cx="1546705" cy="36929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100% Job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7982673" y="2718100"/>
            <a:ext cx="21703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Certificate Procedure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5072194" y="2093063"/>
            <a:ext cx="1701468" cy="1385991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5239953" y="2196244"/>
            <a:ext cx="1373838" cy="1107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GIM/Master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27"/>
          <p:cNvCxnSpPr>
            <a:stCxn id="314" idx="2"/>
          </p:cNvCxnSpPr>
          <p:nvPr/>
        </p:nvCxnSpPr>
        <p:spPr>
          <a:xfrm>
            <a:off x="3337693" y="1434258"/>
            <a:ext cx="300" cy="43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9" name="Google Shape;329;p27"/>
          <p:cNvCxnSpPr/>
          <p:nvPr/>
        </p:nvCxnSpPr>
        <p:spPr>
          <a:xfrm>
            <a:off x="3346259" y="2607769"/>
            <a:ext cx="311" cy="43882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27"/>
          <p:cNvCxnSpPr/>
          <p:nvPr/>
        </p:nvCxnSpPr>
        <p:spPr>
          <a:xfrm>
            <a:off x="3354825" y="3557897"/>
            <a:ext cx="311" cy="43882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1" name="Google Shape;331;p27"/>
          <p:cNvCxnSpPr/>
          <p:nvPr/>
        </p:nvCxnSpPr>
        <p:spPr>
          <a:xfrm>
            <a:off x="3354825" y="4424674"/>
            <a:ext cx="311" cy="43882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2" name="Google Shape;332;p27"/>
          <p:cNvCxnSpPr/>
          <p:nvPr/>
        </p:nvCxnSpPr>
        <p:spPr>
          <a:xfrm>
            <a:off x="4054547" y="5268630"/>
            <a:ext cx="62702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3" name="Google Shape;333;p27"/>
          <p:cNvCxnSpPr/>
          <p:nvPr/>
        </p:nvCxnSpPr>
        <p:spPr>
          <a:xfrm>
            <a:off x="7152854" y="5268630"/>
            <a:ext cx="62702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4" name="Google Shape;334;p27"/>
          <p:cNvCxnSpPr/>
          <p:nvPr/>
        </p:nvCxnSpPr>
        <p:spPr>
          <a:xfrm rot="10800000">
            <a:off x="8759401" y="4609340"/>
            <a:ext cx="0" cy="3217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5" name="Google Shape;335;p27"/>
          <p:cNvCxnSpPr/>
          <p:nvPr/>
        </p:nvCxnSpPr>
        <p:spPr>
          <a:xfrm>
            <a:off x="12574562" y="8765499"/>
            <a:ext cx="62702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6" name="Google Shape;336;p27"/>
          <p:cNvCxnSpPr/>
          <p:nvPr/>
        </p:nvCxnSpPr>
        <p:spPr>
          <a:xfrm rot="10800000">
            <a:off x="8759401" y="3892015"/>
            <a:ext cx="0" cy="3217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7" name="Google Shape;337;p27"/>
          <p:cNvCxnSpPr/>
          <p:nvPr/>
        </p:nvCxnSpPr>
        <p:spPr>
          <a:xfrm>
            <a:off x="12574562" y="8048174"/>
            <a:ext cx="62702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8" name="Google Shape;338;p27"/>
          <p:cNvCxnSpPr/>
          <p:nvPr/>
        </p:nvCxnSpPr>
        <p:spPr>
          <a:xfrm rot="10800000">
            <a:off x="8759401" y="3157266"/>
            <a:ext cx="0" cy="3217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9" name="Google Shape;339;p27"/>
          <p:cNvCxnSpPr/>
          <p:nvPr/>
        </p:nvCxnSpPr>
        <p:spPr>
          <a:xfrm>
            <a:off x="12574562" y="7313425"/>
            <a:ext cx="62702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0" name="Google Shape;340;p27"/>
          <p:cNvCxnSpPr/>
          <p:nvPr/>
        </p:nvCxnSpPr>
        <p:spPr>
          <a:xfrm rot="10800000">
            <a:off x="8759401" y="2358516"/>
            <a:ext cx="0" cy="3217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1" name="Google Shape;341;p27"/>
          <p:cNvCxnSpPr/>
          <p:nvPr/>
        </p:nvCxnSpPr>
        <p:spPr>
          <a:xfrm rot="10800000">
            <a:off x="8759401" y="1586609"/>
            <a:ext cx="0" cy="3217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aze&#10;&#10;Description automatically generated with low confidence" id="346" name="Google Shape;346;p28"/>
          <p:cNvPicPr preferRelativeResize="0"/>
          <p:nvPr/>
        </p:nvPicPr>
        <p:blipFill rotWithShape="1">
          <a:blip r:embed="rId3">
            <a:alphaModFix/>
          </a:blip>
          <a:srcRect b="20718" l="9091" r="0" t="0"/>
          <a:stretch/>
        </p:blipFill>
        <p:spPr>
          <a:xfrm>
            <a:off x="20" y="256042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7E6E6">
                  <a:alpha val="67058"/>
                </a:srgbClr>
              </a:gs>
              <a:gs pos="10000">
                <a:srgbClr val="E7E6E6">
                  <a:alpha val="67058"/>
                </a:srgbClr>
              </a:gs>
              <a:gs pos="85000">
                <a:srgbClr val="E7E6E6">
                  <a:alpha val="96078"/>
                </a:srgbClr>
              </a:gs>
              <a:gs pos="100000">
                <a:srgbClr val="E7E6E6">
                  <a:alpha val="9607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IN">
                <a:latin typeface="Roboto Slab"/>
                <a:ea typeface="Roboto Slab"/>
                <a:cs typeface="Roboto Slab"/>
                <a:sym typeface="Roboto Slab"/>
              </a:rPr>
              <a:t>Weekly schedule</a:t>
            </a:r>
            <a:endParaRPr/>
          </a:p>
        </p:txBody>
      </p:sp>
      <p:grpSp>
        <p:nvGrpSpPr>
          <p:cNvPr id="349" name="Google Shape;349;p28"/>
          <p:cNvGrpSpPr/>
          <p:nvPr/>
        </p:nvGrpSpPr>
        <p:grpSpPr>
          <a:xfrm>
            <a:off x="838200" y="2260758"/>
            <a:ext cx="10515600" cy="3481071"/>
            <a:chOff x="0" y="435133"/>
            <a:chExt cx="10515600" cy="3481071"/>
          </a:xfrm>
        </p:grpSpPr>
        <p:cxnSp>
          <p:nvCxnSpPr>
            <p:cNvPr id="350" name="Google Shape;350;p28"/>
            <p:cNvCxnSpPr/>
            <p:nvPr/>
          </p:nvCxnSpPr>
          <p:spPr>
            <a:xfrm>
              <a:off x="0" y="2175669"/>
              <a:ext cx="10515600" cy="0"/>
            </a:xfrm>
            <a:prstGeom prst="straightConnector1">
              <a:avLst/>
            </a:prstGeom>
            <a:solidFill>
              <a:schemeClr val="lt1">
                <a:alpha val="89019"/>
              </a:schemeClr>
            </a:solidFill>
            <a:ln cap="flat" cmpd="sng" w="19050">
              <a:solidFill>
                <a:srgbClr val="4372C3"/>
              </a:solidFill>
              <a:prstDash val="solid"/>
              <a:miter lim="800000"/>
              <a:headEnd len="sm" w="sm" type="none"/>
              <a:tailEnd len="lg" w="lg" type="triangle"/>
            </a:ln>
          </p:spPr>
        </p:cxnSp>
        <p:sp>
          <p:nvSpPr>
            <p:cNvPr id="351" name="Google Shape;351;p28"/>
            <p:cNvSpPr/>
            <p:nvPr/>
          </p:nvSpPr>
          <p:spPr>
            <a:xfrm rot="8100000">
              <a:off x="66922" y="501406"/>
              <a:ext cx="319993" cy="319993"/>
            </a:xfrm>
            <a:prstGeom prst="teardrop">
              <a:avLst>
                <a:gd fmla="val 115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02470" y="536955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53188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8"/>
            <p:cNvSpPr txBox="1"/>
            <p:nvPr/>
          </p:nvSpPr>
          <p:spPr>
            <a:xfrm>
              <a:off x="453188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2875" lIns="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I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Professional Wear(Formal Shirt, Pant, Belt, Socks, In-Shirt)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453188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 txBox="1"/>
            <p:nvPr/>
          </p:nvSpPr>
          <p:spPr>
            <a:xfrm>
              <a:off x="453188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270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IN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Monday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7" name="Google Shape;357;p28"/>
            <p:cNvCxnSpPr/>
            <p:nvPr/>
          </p:nvCxnSpPr>
          <p:spPr>
            <a:xfrm>
              <a:off x="226918" y="887672"/>
              <a:ext cx="0" cy="1287996"/>
            </a:xfrm>
            <a:prstGeom prst="straightConnector1">
              <a:avLst/>
            </a:prstGeom>
            <a:noFill/>
            <a:ln cap="flat" cmpd="sng" w="12700">
              <a:solidFill>
                <a:srgbClr val="4372C3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58" name="Google Shape;358;p28"/>
            <p:cNvSpPr/>
            <p:nvPr/>
          </p:nvSpPr>
          <p:spPr>
            <a:xfrm>
              <a:off x="185317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 rot="-2700000">
              <a:off x="1817037" y="3529937"/>
              <a:ext cx="319993" cy="319993"/>
            </a:xfrm>
            <a:prstGeom prst="teardrop">
              <a:avLst>
                <a:gd fmla="val 115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852585" y="3565486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2203303" y="2175669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8"/>
            <p:cNvSpPr txBox="1"/>
            <p:nvPr/>
          </p:nvSpPr>
          <p:spPr>
            <a:xfrm>
              <a:off x="2203303" y="2175669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5250" lIns="0" spcFirstLastPara="1" rIns="0" wrap="square" tIns="14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I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Professional Wear(Formal Shirt, Pant, Belt, Socks, In-Shirt)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2203303" y="3463665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8"/>
            <p:cNvSpPr txBox="1"/>
            <p:nvPr/>
          </p:nvSpPr>
          <p:spPr>
            <a:xfrm>
              <a:off x="2203303" y="3463665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270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IN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Tuesday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5" name="Google Shape;365;p28"/>
            <p:cNvCxnSpPr/>
            <p:nvPr/>
          </p:nvCxnSpPr>
          <p:spPr>
            <a:xfrm>
              <a:off x="1977034" y="2175669"/>
              <a:ext cx="0" cy="1287996"/>
            </a:xfrm>
            <a:prstGeom prst="straightConnector1">
              <a:avLst/>
            </a:prstGeom>
            <a:noFill/>
            <a:ln cap="flat" cmpd="sng" w="12700">
              <a:solidFill>
                <a:srgbClr val="4372C3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66" name="Google Shape;366;p28"/>
            <p:cNvSpPr/>
            <p:nvPr/>
          </p:nvSpPr>
          <p:spPr>
            <a:xfrm>
              <a:off x="1935432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 rot="8100000">
              <a:off x="3567152" y="501406"/>
              <a:ext cx="319993" cy="319993"/>
            </a:xfrm>
            <a:prstGeom prst="teardrop">
              <a:avLst>
                <a:gd fmla="val 115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3602701" y="536955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3953419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8"/>
            <p:cNvSpPr txBox="1"/>
            <p:nvPr/>
          </p:nvSpPr>
          <p:spPr>
            <a:xfrm>
              <a:off x="3953419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2875" lIns="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I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Professional Wear(Formal Shirt, Pant, Belt, Socks, In-Shirt)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3953419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8"/>
            <p:cNvSpPr txBox="1"/>
            <p:nvPr/>
          </p:nvSpPr>
          <p:spPr>
            <a:xfrm>
              <a:off x="3953419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270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IN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Wednesday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28"/>
            <p:cNvCxnSpPr/>
            <p:nvPr/>
          </p:nvCxnSpPr>
          <p:spPr>
            <a:xfrm>
              <a:off x="3727149" y="887672"/>
              <a:ext cx="0" cy="1287996"/>
            </a:xfrm>
            <a:prstGeom prst="straightConnector1">
              <a:avLst/>
            </a:prstGeom>
            <a:noFill/>
            <a:ln cap="flat" cmpd="sng" w="12700">
              <a:solidFill>
                <a:srgbClr val="4372C3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74" name="Google Shape;374;p28"/>
            <p:cNvSpPr/>
            <p:nvPr/>
          </p:nvSpPr>
          <p:spPr>
            <a:xfrm>
              <a:off x="3685547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8"/>
            <p:cNvSpPr/>
            <p:nvPr/>
          </p:nvSpPr>
          <p:spPr>
            <a:xfrm rot="-2700000">
              <a:off x="5317268" y="3529937"/>
              <a:ext cx="319993" cy="319993"/>
            </a:xfrm>
            <a:prstGeom prst="teardrop">
              <a:avLst>
                <a:gd fmla="val 115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352816" y="3565486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703534" y="2175669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8"/>
            <p:cNvSpPr txBox="1"/>
            <p:nvPr/>
          </p:nvSpPr>
          <p:spPr>
            <a:xfrm>
              <a:off x="5703534" y="2175669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5250" lIns="0" spcFirstLastPara="1" rIns="0" wrap="square" tIns="14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I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Casual Wear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703534" y="3463665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8"/>
            <p:cNvSpPr txBox="1"/>
            <p:nvPr/>
          </p:nvSpPr>
          <p:spPr>
            <a:xfrm>
              <a:off x="5703534" y="3463665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270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IN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Thursday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1" name="Google Shape;381;p28"/>
            <p:cNvCxnSpPr/>
            <p:nvPr/>
          </p:nvCxnSpPr>
          <p:spPr>
            <a:xfrm>
              <a:off x="5477264" y="2175669"/>
              <a:ext cx="0" cy="1287996"/>
            </a:xfrm>
            <a:prstGeom prst="straightConnector1">
              <a:avLst/>
            </a:prstGeom>
            <a:noFill/>
            <a:ln cap="flat" cmpd="sng" w="12700">
              <a:solidFill>
                <a:srgbClr val="4372C3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82" name="Google Shape;382;p28"/>
            <p:cNvSpPr/>
            <p:nvPr/>
          </p:nvSpPr>
          <p:spPr>
            <a:xfrm>
              <a:off x="5435663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8100000">
              <a:off x="7067383" y="501406"/>
              <a:ext cx="319993" cy="319993"/>
            </a:xfrm>
            <a:prstGeom prst="teardrop">
              <a:avLst>
                <a:gd fmla="val 115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cap="flat" cmpd="sng" w="9525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7102931" y="536955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7453649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8"/>
            <p:cNvSpPr txBox="1"/>
            <p:nvPr/>
          </p:nvSpPr>
          <p:spPr>
            <a:xfrm>
              <a:off x="7453649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2875" lIns="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I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RNW T-Shirt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7453649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8"/>
            <p:cNvSpPr txBox="1"/>
            <p:nvPr/>
          </p:nvSpPr>
          <p:spPr>
            <a:xfrm>
              <a:off x="7453649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1270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IN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Friday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9" name="Google Shape;389;p28"/>
            <p:cNvCxnSpPr/>
            <p:nvPr/>
          </p:nvCxnSpPr>
          <p:spPr>
            <a:xfrm>
              <a:off x="7227380" y="887672"/>
              <a:ext cx="0" cy="1287996"/>
            </a:xfrm>
            <a:prstGeom prst="straightConnector1">
              <a:avLst/>
            </a:prstGeom>
            <a:noFill/>
            <a:ln cap="flat" cmpd="sng" w="12700">
              <a:solidFill>
                <a:srgbClr val="4372C3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90" name="Google Shape;390;p28"/>
            <p:cNvSpPr/>
            <p:nvPr/>
          </p:nvSpPr>
          <p:spPr>
            <a:xfrm>
              <a:off x="7185778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28"/>
          <p:cNvSpPr/>
          <p:nvPr/>
        </p:nvSpPr>
        <p:spPr>
          <a:xfrm rot="-2700000">
            <a:off x="9120537" y="5355561"/>
            <a:ext cx="319993" cy="319993"/>
          </a:xfrm>
          <a:prstGeom prst="teardrop">
            <a:avLst>
              <a:gd fmla="val 115000" name="adj"/>
            </a:avLst>
          </a:prstGeom>
          <a:gradFill>
            <a:gsLst>
              <a:gs pos="0">
                <a:srgbClr val="5E81C9"/>
              </a:gs>
              <a:gs pos="50000">
                <a:srgbClr val="3B70C9"/>
              </a:gs>
              <a:gs pos="100000">
                <a:srgbClr val="2E60B8"/>
              </a:gs>
            </a:gsLst>
            <a:lin ang="5400000" scaled="0"/>
          </a:gradFill>
          <a:ln cap="flat" cmpd="sng" w="9525">
            <a:solidFill>
              <a:srgbClr val="4372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8"/>
          <p:cNvSpPr/>
          <p:nvPr/>
        </p:nvSpPr>
        <p:spPr>
          <a:xfrm>
            <a:off x="9156085" y="5391110"/>
            <a:ext cx="248896" cy="248896"/>
          </a:xfrm>
          <a:prstGeom prst="ellipse">
            <a:avLst/>
          </a:prstGeom>
          <a:solidFill>
            <a:schemeClr val="lt1">
              <a:alpha val="8901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9506803" y="4001293"/>
            <a:ext cx="2916487" cy="1287996"/>
          </a:xfrm>
          <a:prstGeom prst="rect">
            <a:avLst/>
          </a:prstGeom>
          <a:noFill/>
          <a:ln>
            <a:noFill/>
          </a:ln>
        </p:spPr>
        <p:txBody>
          <a:bodyPr anchorCtr="0" anchor="b" bIns="95250" lIns="0" spcFirstLastPara="1" rIns="0" wrap="square" tIns="142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Casual Wear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(Expert Sessions &amp; Workshops)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9506803" y="5289289"/>
            <a:ext cx="2916487" cy="452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2700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Saturday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28"/>
          <p:cNvCxnSpPr/>
          <p:nvPr/>
        </p:nvCxnSpPr>
        <p:spPr>
          <a:xfrm>
            <a:off x="9280533" y="4001293"/>
            <a:ext cx="0" cy="1287996"/>
          </a:xfrm>
          <a:prstGeom prst="straightConnector1">
            <a:avLst/>
          </a:prstGeom>
          <a:noFill/>
          <a:ln cap="flat" cmpd="sng" w="12700">
            <a:solidFill>
              <a:srgbClr val="4372C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p28"/>
          <p:cNvSpPr/>
          <p:nvPr/>
        </p:nvSpPr>
        <p:spPr>
          <a:xfrm>
            <a:off x="9238932" y="3960564"/>
            <a:ext cx="81457" cy="81457"/>
          </a:xfrm>
          <a:prstGeom prst="ellipse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 txBox="1"/>
          <p:nvPr>
            <p:ph type="ctrTitle"/>
          </p:nvPr>
        </p:nvSpPr>
        <p:spPr>
          <a:xfrm>
            <a:off x="1496291" y="0"/>
            <a:ext cx="3422073" cy="4516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IN"/>
              <a:t>Daily Mantra to Glory…!!!</a:t>
            </a:r>
            <a:endParaRPr b="1"/>
          </a:p>
        </p:txBody>
      </p:sp>
      <p:pic>
        <p:nvPicPr>
          <p:cNvPr id="402" name="Google Shape;40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46621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otebook and pencil on desk" id="408" name="Google Shape;408;p30"/>
          <p:cNvPicPr preferRelativeResize="0"/>
          <p:nvPr/>
        </p:nvPicPr>
        <p:blipFill rotWithShape="1">
          <a:blip r:embed="rId3">
            <a:alphaModFix/>
          </a:blip>
          <a:srcRect b="0" l="20753" r="2543" t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0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6862"/>
                </a:srgbClr>
              </a:gs>
              <a:gs pos="35000">
                <a:srgbClr val="FFFFFF">
                  <a:alpha val="76862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0"/>
          <p:cNvSpPr txBox="1"/>
          <p:nvPr>
            <p:ph type="title"/>
          </p:nvPr>
        </p:nvSpPr>
        <p:spPr>
          <a:xfrm>
            <a:off x="359663" y="843534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</a:pPr>
            <a:r>
              <a:rPr lang="en-IN" sz="2800">
                <a:latin typeface="Roboto Slab"/>
                <a:ea typeface="Roboto Slab"/>
                <a:cs typeface="Roboto Slab"/>
                <a:sym typeface="Roboto Slab"/>
              </a:rPr>
              <a:t>During The Course</a:t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0"/>
          <p:cNvSpPr/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cap="flat" cmpd="sng" w="9525">
            <a:solidFill>
              <a:srgbClr val="D5D5D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0"/>
          <p:cNvSpPr txBox="1"/>
          <p:nvPr>
            <p:ph idx="1" type="body"/>
          </p:nvPr>
        </p:nvSpPr>
        <p:spPr>
          <a:xfrm>
            <a:off x="359677" y="2452625"/>
            <a:ext cx="6777300" cy="4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 sz="2000"/>
              <a:t>Attendance should be more than 90% anyhow, to attend the examination.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 sz="2000"/>
              <a:t>All projects are compulsory to complete and submit.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 sz="2000"/>
              <a:t>All examinations, viva, projects etc. should be clear with overall 80% above for the Placement.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 sz="2000"/>
              <a:t>To get marks, tasks should be completed 100%.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IN" sz="2000"/>
              <a:t>All 3 rounds (Technical, Practical &amp; HR) conducted after completion of course should be clear with 80% or above for Job Placement.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/>
          <p:nvPr/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1"/>
          <p:cNvSpPr txBox="1"/>
          <p:nvPr>
            <p:ph type="title"/>
          </p:nvPr>
        </p:nvSpPr>
        <p:spPr>
          <a:xfrm>
            <a:off x="943277" y="712269"/>
            <a:ext cx="3370998" cy="5502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n-IN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Student Application types</a:t>
            </a:r>
            <a:endParaRPr/>
          </a:p>
        </p:txBody>
      </p:sp>
      <p:cxnSp>
        <p:nvCxnSpPr>
          <p:cNvPr id="420" name="Google Shape;420;p31"/>
          <p:cNvCxnSpPr/>
          <p:nvPr/>
        </p:nvCxnSpPr>
        <p:spPr>
          <a:xfrm rot="10800000">
            <a:off x="585216" y="297180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21" name="Google Shape;421;p31"/>
          <p:cNvGrpSpPr/>
          <p:nvPr/>
        </p:nvGrpSpPr>
        <p:grpSpPr>
          <a:xfrm>
            <a:off x="5373568" y="3542608"/>
            <a:ext cx="4607843" cy="2834174"/>
            <a:chOff x="0" y="905470"/>
            <a:chExt cx="6269100" cy="3761184"/>
          </a:xfrm>
        </p:grpSpPr>
        <p:sp>
          <p:nvSpPr>
            <p:cNvPr id="422" name="Google Shape;422;p31"/>
            <p:cNvSpPr/>
            <p:nvPr/>
          </p:nvSpPr>
          <p:spPr>
            <a:xfrm>
              <a:off x="0" y="905470"/>
              <a:ext cx="6269038" cy="1671637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Diploma with solid fill" id="423" name="Google Shape;423;p31"/>
            <p:cNvSpPr/>
            <p:nvPr/>
          </p:nvSpPr>
          <p:spPr>
            <a:xfrm>
              <a:off x="505670" y="1281588"/>
              <a:ext cx="919400" cy="91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1"/>
            <p:cNvSpPr txBox="1"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6900" lIns="176900" spcFirstLastPara="1" rIns="176900" wrap="square" tIns="17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Certificate Application</a:t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0" y="2995017"/>
              <a:ext cx="6269100" cy="1671600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Office worker male with solid fill" id="427" name="Google Shape;427;p31"/>
            <p:cNvSpPr/>
            <p:nvPr/>
          </p:nvSpPr>
          <p:spPr>
            <a:xfrm>
              <a:off x="505670" y="3371135"/>
              <a:ext cx="919400" cy="919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1"/>
            <p:cNvSpPr txBox="1"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6900" lIns="176900" spcFirstLastPara="1" rIns="176900" wrap="square" tIns="17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Job Placement Application</a:t>
              </a:r>
              <a:endParaRPr/>
            </a:p>
          </p:txBody>
        </p:sp>
      </p:grpSp>
      <p:grpSp>
        <p:nvGrpSpPr>
          <p:cNvPr id="430" name="Google Shape;430;p31"/>
          <p:cNvGrpSpPr/>
          <p:nvPr/>
        </p:nvGrpSpPr>
        <p:grpSpPr>
          <a:xfrm>
            <a:off x="5373624" y="393554"/>
            <a:ext cx="4607843" cy="2834174"/>
            <a:chOff x="0" y="905470"/>
            <a:chExt cx="6269100" cy="3761184"/>
          </a:xfrm>
        </p:grpSpPr>
        <p:sp>
          <p:nvSpPr>
            <p:cNvPr id="431" name="Google Shape;431;p31"/>
            <p:cNvSpPr/>
            <p:nvPr/>
          </p:nvSpPr>
          <p:spPr>
            <a:xfrm>
              <a:off x="0" y="905470"/>
              <a:ext cx="6269038" cy="1671637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505670" y="1281588"/>
              <a:ext cx="919400" cy="919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1"/>
            <p:cNvSpPr txBox="1"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6900" lIns="176900" spcFirstLastPara="1" rIns="176900" wrap="square" tIns="176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IN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Leave Application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0" y="2995017"/>
              <a:ext cx="6269100" cy="1671600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505670" y="3371135"/>
              <a:ext cx="919400" cy="919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1"/>
            <p:cNvSpPr txBox="1"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6900" lIns="176900" spcFirstLastPara="1" rIns="176900" wrap="square" tIns="176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IN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Extra Time Application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0" y="0"/>
            <a:ext cx="12188952" cy="1899601"/>
          </a:xfrm>
          <a:custGeom>
            <a:rect b="b" l="l" r="r" t="t"/>
            <a:pathLst>
              <a:path extrusionOk="0" h="1899601" w="12188952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2"/>
          <p:cNvSpPr/>
          <p:nvPr/>
        </p:nvSpPr>
        <p:spPr>
          <a:xfrm>
            <a:off x="0" y="0"/>
            <a:ext cx="12192000" cy="1890722"/>
          </a:xfrm>
          <a:custGeom>
            <a:rect b="b" l="l" r="r" t="t"/>
            <a:pathLst>
              <a:path extrusionOk="0" h="1890722" w="12192000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2"/>
          <p:cNvSpPr txBox="1"/>
          <p:nvPr>
            <p:ph type="title"/>
          </p:nvPr>
        </p:nvSpPr>
        <p:spPr>
          <a:xfrm>
            <a:off x="838200" y="253397"/>
            <a:ext cx="10515600" cy="1273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</a:pPr>
            <a:r>
              <a:rPr lang="en-IN" sz="4000">
                <a:latin typeface="Roboto Slab"/>
                <a:ea typeface="Roboto Slab"/>
                <a:cs typeface="Roboto Slab"/>
                <a:sym typeface="Roboto Slab"/>
              </a:rPr>
              <a:t>Certificate Procedure</a:t>
            </a:r>
            <a:endParaRPr/>
          </a:p>
        </p:txBody>
      </p:sp>
      <p:sp>
        <p:nvSpPr>
          <p:cNvPr id="447" name="Google Shape;447;p32"/>
          <p:cNvSpPr/>
          <p:nvPr/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p32"/>
          <p:cNvGrpSpPr/>
          <p:nvPr/>
        </p:nvGrpSpPr>
        <p:grpSpPr>
          <a:xfrm>
            <a:off x="1256171" y="3479521"/>
            <a:ext cx="9679657" cy="2376981"/>
            <a:chOff x="417971" y="1001497"/>
            <a:chExt cx="9679657" cy="2376981"/>
          </a:xfrm>
        </p:grpSpPr>
        <p:sp>
          <p:nvSpPr>
            <p:cNvPr id="449" name="Google Shape;449;p32"/>
            <p:cNvSpPr/>
            <p:nvPr/>
          </p:nvSpPr>
          <p:spPr>
            <a:xfrm>
              <a:off x="1212569" y="1001497"/>
              <a:ext cx="1300252" cy="130025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417971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 txBox="1"/>
            <p:nvPr/>
          </p:nvSpPr>
          <p:spPr>
            <a:xfrm>
              <a:off x="417971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I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Complete the course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4607673" y="1001497"/>
              <a:ext cx="1300252" cy="130025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3813074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 txBox="1"/>
            <p:nvPr/>
          </p:nvSpPr>
          <p:spPr>
            <a:xfrm>
              <a:off x="3813074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I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Fill the certificate form from Reception Desk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8002777" y="1001497"/>
              <a:ext cx="1300252" cy="130025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208178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 txBox="1"/>
            <p:nvPr/>
          </p:nvSpPr>
          <p:spPr>
            <a:xfrm>
              <a:off x="7208178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I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You will be issued certificate within 15 working days.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0" y="0"/>
            <a:ext cx="12188952" cy="1899601"/>
          </a:xfrm>
          <a:custGeom>
            <a:rect b="b" l="l" r="r" t="t"/>
            <a:pathLst>
              <a:path extrusionOk="0" h="1899601" w="12188952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3"/>
          <p:cNvSpPr/>
          <p:nvPr/>
        </p:nvSpPr>
        <p:spPr>
          <a:xfrm>
            <a:off x="0" y="0"/>
            <a:ext cx="12192000" cy="1890722"/>
          </a:xfrm>
          <a:custGeom>
            <a:rect b="b" l="l" r="r" t="t"/>
            <a:pathLst>
              <a:path extrusionOk="0" h="1890722" w="12192000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3"/>
          <p:cNvSpPr txBox="1"/>
          <p:nvPr>
            <p:ph type="title"/>
          </p:nvPr>
        </p:nvSpPr>
        <p:spPr>
          <a:xfrm>
            <a:off x="3571568" y="308744"/>
            <a:ext cx="10515600" cy="1273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</a:pPr>
            <a:r>
              <a:rPr lang="en-IN" sz="4000">
                <a:latin typeface="Roboto Slab"/>
                <a:ea typeface="Roboto Slab"/>
                <a:cs typeface="Roboto Slab"/>
                <a:sym typeface="Roboto Slab"/>
              </a:rPr>
              <a:t>Placement Procedure</a:t>
            </a:r>
            <a:endParaRPr/>
          </a:p>
        </p:txBody>
      </p:sp>
      <p:sp>
        <p:nvSpPr>
          <p:cNvPr id="466" name="Google Shape;466;p33"/>
          <p:cNvSpPr/>
          <p:nvPr/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document&#10;&#10;Description automatically generated" id="467" name="Google Shape;4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276" y="1373182"/>
            <a:ext cx="7772400" cy="548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0" y="0"/>
            <a:ext cx="12188952" cy="1899601"/>
          </a:xfrm>
          <a:custGeom>
            <a:rect b="b" l="l" r="r" t="t"/>
            <a:pathLst>
              <a:path extrusionOk="0" h="1899601" w="12188952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0" y="0"/>
            <a:ext cx="12192000" cy="1890722"/>
          </a:xfrm>
          <a:custGeom>
            <a:rect b="b" l="l" r="r" t="t"/>
            <a:pathLst>
              <a:path extrusionOk="0" h="1890722" w="12192000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4"/>
          <p:cNvSpPr txBox="1"/>
          <p:nvPr>
            <p:ph type="title"/>
          </p:nvPr>
        </p:nvSpPr>
        <p:spPr>
          <a:xfrm>
            <a:off x="838200" y="253397"/>
            <a:ext cx="10515600" cy="1273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</a:pPr>
            <a:r>
              <a:rPr lang="en-IN" sz="4000">
                <a:latin typeface="Roboto Slab"/>
                <a:ea typeface="Roboto Slab"/>
                <a:cs typeface="Roboto Slab"/>
                <a:sym typeface="Roboto Slab"/>
              </a:rPr>
              <a:t>Mediums of Further Communication</a:t>
            </a: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4"/>
          <p:cNvSpPr txBox="1"/>
          <p:nvPr>
            <p:ph idx="1" type="body"/>
          </p:nvPr>
        </p:nvSpPr>
        <p:spPr>
          <a:xfrm>
            <a:off x="838200" y="2478024"/>
            <a:ext cx="10515600" cy="4379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>
                <a:latin typeface="Calibri"/>
                <a:ea typeface="Calibri"/>
                <a:cs typeface="Calibri"/>
                <a:sym typeface="Calibri"/>
              </a:rPr>
              <a:t>Register E-mail Address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>
                <a:latin typeface="Calibri"/>
                <a:ea typeface="Calibri"/>
                <a:cs typeface="Calibri"/>
                <a:sym typeface="Calibri"/>
              </a:rPr>
              <a:t>Messages on registered mobile number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Mobile Student App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>
                <a:latin typeface="Calibri"/>
                <a:ea typeface="Calibri"/>
                <a:cs typeface="Calibri"/>
                <a:sym typeface="Calibri"/>
              </a:rPr>
              <a:t>WhatsApp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IN" sz="2200">
                <a:latin typeface="Calibri"/>
                <a:ea typeface="Calibri"/>
                <a:cs typeface="Calibri"/>
                <a:sym typeface="Calibri"/>
              </a:rPr>
              <a:t>Note: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IN" sz="2200">
                <a:latin typeface="Calibri"/>
                <a:ea typeface="Calibri"/>
                <a:cs typeface="Calibri"/>
                <a:sym typeface="Calibri"/>
              </a:rPr>
              <a:t>If your numbers are being changed then inform to admission department.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IN" sz="2200"/>
              <a:t>- Your parent's number should be registered properly. Any wrong data may affect your gov. Approved Certificate.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10625" l="0" r="9091" t="174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13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477981" y="1122363"/>
            <a:ext cx="5441038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lab"/>
              <a:buNone/>
            </a:pPr>
            <a:r>
              <a:rPr lang="en-IN" sz="4800">
                <a:latin typeface="Roboto Slab"/>
                <a:ea typeface="Roboto Slab"/>
                <a:cs typeface="Roboto Slab"/>
                <a:sym typeface="Roboto Slab"/>
              </a:rPr>
              <a:t>Welcome &amp; Congratulations</a:t>
            </a:r>
            <a:br>
              <a:rPr lang="en-IN" sz="48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3600">
                <a:latin typeface="Roboto Slab"/>
                <a:ea typeface="Roboto Slab"/>
                <a:cs typeface="Roboto Slab"/>
                <a:sym typeface="Roboto Slab"/>
              </a:rPr>
              <a:t>for being lucky</a:t>
            </a:r>
            <a:br>
              <a:rPr lang="en-IN" sz="36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3600">
                <a:latin typeface="Roboto Slab"/>
                <a:ea typeface="Roboto Slab"/>
                <a:cs typeface="Roboto Slab"/>
                <a:sym typeface="Roboto Slab"/>
              </a:rPr>
              <a:t>to Get Admission in RNW</a:t>
            </a:r>
            <a:endParaRPr sz="3600"/>
          </a:p>
        </p:txBody>
      </p:sp>
      <p:sp>
        <p:nvSpPr>
          <p:cNvPr id="117" name="Google Shape;117;p17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ctrTitle"/>
          </p:nvPr>
        </p:nvSpPr>
        <p:spPr>
          <a:xfrm>
            <a:off x="-32103" y="2112649"/>
            <a:ext cx="4197926" cy="2119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IN" sz="3600"/>
              <a:t>Communication channel for any queries</a:t>
            </a:r>
            <a:endParaRPr/>
          </a:p>
        </p:txBody>
      </p:sp>
      <p:pic>
        <p:nvPicPr>
          <p:cNvPr id="483" name="Google Shape;4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873" y="856200"/>
            <a:ext cx="7721379" cy="51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6492240" y="0"/>
            <a:ext cx="5699760" cy="6858000"/>
          </a:xfrm>
          <a:custGeom>
            <a:rect b="b" l="l" r="r" t="t"/>
            <a:pathLst>
              <a:path extrusionOk="0" h="6858000" w="5588548">
                <a:moveTo>
                  <a:pt x="365648" y="0"/>
                </a:moveTo>
                <a:lnTo>
                  <a:pt x="5588548" y="0"/>
                </a:lnTo>
                <a:lnTo>
                  <a:pt x="55885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r" dir="10800000" dist="38100">
              <a:srgbClr val="D8D8D8">
                <a:alpha val="2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6"/>
          <p:cNvSpPr/>
          <p:nvPr/>
        </p:nvSpPr>
        <p:spPr>
          <a:xfrm>
            <a:off x="6501384" y="0"/>
            <a:ext cx="5690616" cy="6858000"/>
          </a:xfrm>
          <a:custGeom>
            <a:rect b="b" l="l" r="r" t="t"/>
            <a:pathLst>
              <a:path extrusionOk="0" h="6858000" w="5690616">
                <a:moveTo>
                  <a:pt x="372925" y="0"/>
                </a:moveTo>
                <a:lnTo>
                  <a:pt x="5690616" y="0"/>
                </a:lnTo>
                <a:lnTo>
                  <a:pt x="5690616" y="6858000"/>
                </a:lnTo>
                <a:lnTo>
                  <a:pt x="372925" y="6858000"/>
                </a:lnTo>
                <a:lnTo>
                  <a:pt x="367381" y="6835050"/>
                </a:lnTo>
                <a:cubicBezTo>
                  <a:pt x="130816" y="5788167"/>
                  <a:pt x="0" y="4637179"/>
                  <a:pt x="0" y="3429001"/>
                </a:cubicBezTo>
                <a:cubicBezTo>
                  <a:pt x="0" y="2220824"/>
                  <a:pt x="130816" y="1069835"/>
                  <a:pt x="367381" y="229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6"/>
          <p:cNvSpPr/>
          <p:nvPr/>
        </p:nvSpPr>
        <p:spPr>
          <a:xfrm rot="5400000">
            <a:off x="7542239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6"/>
          <p:cNvSpPr/>
          <p:nvPr/>
        </p:nvSpPr>
        <p:spPr>
          <a:xfrm>
            <a:off x="7304495" y="2182390"/>
            <a:ext cx="438912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6"/>
          <p:cNvSpPr txBox="1"/>
          <p:nvPr>
            <p:ph idx="1" type="body"/>
          </p:nvPr>
        </p:nvSpPr>
        <p:spPr>
          <a:xfrm>
            <a:off x="6863787" y="4491384"/>
            <a:ext cx="5171278" cy="2087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400">
                <a:latin typeface="Roboto"/>
                <a:ea typeface="Roboto"/>
                <a:cs typeface="Roboto"/>
                <a:sym typeface="Roboto"/>
              </a:rPr>
              <a:t>Stay Away from Gossiping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400">
                <a:latin typeface="Roboto"/>
                <a:ea typeface="Roboto"/>
                <a:cs typeface="Roboto"/>
                <a:sym typeface="Roboto"/>
              </a:rPr>
              <a:t>For any Feedback or Suggestions, scan the given code attached to the exit door of the branch or Contact the Branch Head of your branch.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Google Shape;4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477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hispering to another person&#10;&#10;Description automatically generated" id="495" name="Google Shape;49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3787" y="942702"/>
            <a:ext cx="5171278" cy="344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7"/>
          <p:cNvSpPr txBox="1"/>
          <p:nvPr>
            <p:ph type="title"/>
          </p:nvPr>
        </p:nvSpPr>
        <p:spPr>
          <a:xfrm>
            <a:off x="612648" y="1078992"/>
            <a:ext cx="6268770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 Slab"/>
              <a:buNone/>
            </a:pPr>
            <a:r>
              <a:rPr lang="en-IN" sz="5200">
                <a:latin typeface="Roboto Slab"/>
                <a:ea typeface="Roboto Slab"/>
                <a:cs typeface="Roboto Slab"/>
                <a:sym typeface="Roboto Slab"/>
              </a:rPr>
              <a:t>Whom to Call for Any Problems?</a:t>
            </a:r>
            <a:endParaRPr/>
          </a:p>
        </p:txBody>
      </p:sp>
      <p:sp>
        <p:nvSpPr>
          <p:cNvPr id="502" name="Google Shape;502;p37"/>
          <p:cNvSpPr/>
          <p:nvPr/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7"/>
          <p:cNvSpPr/>
          <p:nvPr/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37"/>
          <p:cNvGrpSpPr/>
          <p:nvPr/>
        </p:nvGrpSpPr>
        <p:grpSpPr>
          <a:xfrm>
            <a:off x="639270" y="3357020"/>
            <a:ext cx="6244957" cy="2823150"/>
            <a:chOff x="0" y="1172"/>
            <a:chExt cx="6244957" cy="2823150"/>
          </a:xfrm>
        </p:grpSpPr>
        <p:sp>
          <p:nvSpPr>
            <p:cNvPr id="505" name="Google Shape;505;p37"/>
            <p:cNvSpPr/>
            <p:nvPr/>
          </p:nvSpPr>
          <p:spPr>
            <a:xfrm>
              <a:off x="0" y="1172"/>
              <a:ext cx="6244957" cy="594347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79790" y="134900"/>
              <a:ext cx="326891" cy="3268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686471" y="1172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7"/>
            <p:cNvSpPr txBox="1"/>
            <p:nvPr/>
          </p:nvSpPr>
          <p:spPr>
            <a:xfrm>
              <a:off x="686471" y="1172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900" lIns="62900" spcFirstLastPara="1" rIns="62900" wrap="square" tIns="62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 will Find this Post on Noticeboard at your Branch.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0" y="744107"/>
              <a:ext cx="6244957" cy="594347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179790" y="877835"/>
              <a:ext cx="326891" cy="3268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686471" y="744107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7"/>
            <p:cNvSpPr txBox="1"/>
            <p:nvPr/>
          </p:nvSpPr>
          <p:spPr>
            <a:xfrm>
              <a:off x="686471" y="744107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900" lIns="62900" spcFirstLastPara="1" rIns="62900" wrap="square" tIns="62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Scan Code to say any problem.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0" y="1487041"/>
              <a:ext cx="6244957" cy="594347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179790" y="1620769"/>
              <a:ext cx="326891" cy="3268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86471" y="1487041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7"/>
            <p:cNvSpPr txBox="1"/>
            <p:nvPr/>
          </p:nvSpPr>
          <p:spPr>
            <a:xfrm>
              <a:off x="686471" y="1487041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900" lIns="62900" spcFirstLastPara="1" rIns="62900" wrap="square" tIns="62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This message will be passed directly to the Founder of RNW.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0" y="2229975"/>
              <a:ext cx="6244957" cy="594347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179790" y="2363703"/>
              <a:ext cx="326891" cy="3268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686471" y="2229975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7"/>
            <p:cNvSpPr txBox="1"/>
            <p:nvPr/>
          </p:nvSpPr>
          <p:spPr>
            <a:xfrm>
              <a:off x="686471" y="2229975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900" lIns="62900" spcFirstLastPara="1" rIns="62900" wrap="square" tIns="62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Your Identity will be secured.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schedule of a weekly schedule&#10;&#10;Description automatically generated" id="521" name="Google Shape;521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1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IN">
                <a:latin typeface="Roboto Slab"/>
                <a:ea typeface="Roboto Slab"/>
                <a:cs typeface="Roboto Slab"/>
                <a:sym typeface="Roboto Slab"/>
              </a:rPr>
              <a:t>Social Medias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527" name="Google Shape;527;p38"/>
          <p:cNvGrpSpPr/>
          <p:nvPr/>
        </p:nvGrpSpPr>
        <p:grpSpPr>
          <a:xfrm>
            <a:off x="838200" y="2217981"/>
            <a:ext cx="10515600" cy="4268161"/>
            <a:chOff x="0" y="41588"/>
            <a:chExt cx="10515600" cy="4268161"/>
          </a:xfrm>
        </p:grpSpPr>
        <p:sp>
          <p:nvSpPr>
            <p:cNvPr id="528" name="Google Shape;528;p38"/>
            <p:cNvSpPr/>
            <p:nvPr/>
          </p:nvSpPr>
          <p:spPr>
            <a:xfrm>
              <a:off x="0" y="277748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525780" y="41588"/>
              <a:ext cx="7360920" cy="47232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8"/>
            <p:cNvSpPr txBox="1"/>
            <p:nvPr/>
          </p:nvSpPr>
          <p:spPr>
            <a:xfrm>
              <a:off x="548837" y="64645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78225" spcFirstLastPara="1" rIns="2782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Website                       www.rnwmultimedia.edu.in/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0" y="1003508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525780" y="767349"/>
              <a:ext cx="7360920" cy="47232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8"/>
            <p:cNvSpPr txBox="1"/>
            <p:nvPr/>
          </p:nvSpPr>
          <p:spPr>
            <a:xfrm>
              <a:off x="548837" y="790406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78225" spcFirstLastPara="1" rIns="2782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Facebook                     Red &amp; White Multimedia Education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0" y="1729268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25780" y="1493108"/>
              <a:ext cx="7360920" cy="47232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8"/>
            <p:cNvSpPr txBox="1"/>
            <p:nvPr/>
          </p:nvSpPr>
          <p:spPr>
            <a:xfrm>
              <a:off x="548837" y="1516165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78225" spcFirstLastPara="1" rIns="2782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Instagram                     rnwmultimedia_official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0" y="2455028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525780" y="2218868"/>
              <a:ext cx="7360920" cy="47232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8"/>
            <p:cNvSpPr txBox="1"/>
            <p:nvPr/>
          </p:nvSpPr>
          <p:spPr>
            <a:xfrm>
              <a:off x="548837" y="2241925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78225" spcFirstLastPara="1" rIns="2782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LinkedIn                       Red &amp; White Multimedia Education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0" y="3180789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525780" y="2944629"/>
              <a:ext cx="7360920" cy="47232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8"/>
            <p:cNvSpPr txBox="1"/>
            <p:nvPr/>
          </p:nvSpPr>
          <p:spPr>
            <a:xfrm>
              <a:off x="548837" y="2967686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78225" spcFirstLastPara="1" rIns="2782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Twitter                         Red &amp; White Multimedia Education </a:t>
              </a:r>
              <a:r>
                <a:rPr b="1" i="0" lang="en-I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</a:t>
              </a:r>
              <a:r>
                <a:rPr b="0" i="0" lang="en-I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@rnw_multimedia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0" y="3906549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525780" y="3670389"/>
              <a:ext cx="7360920" cy="47232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8"/>
            <p:cNvSpPr txBox="1"/>
            <p:nvPr/>
          </p:nvSpPr>
          <p:spPr>
            <a:xfrm>
              <a:off x="548837" y="3693446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78225" spcFirstLastPara="1" rIns="2782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YouTube                      Red &amp; White Multimedia Education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38"/>
          <p:cNvSpPr txBox="1"/>
          <p:nvPr/>
        </p:nvSpPr>
        <p:spPr>
          <a:xfrm>
            <a:off x="838200" y="1471682"/>
            <a:ext cx="862584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&amp; Follow to get any information &amp; stay updated.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qr code with black squares&#10;&#10;Description automatically generated" id="547" name="Google Shape;54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4150" y="365131"/>
            <a:ext cx="1693761" cy="1693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image of chess pawns" id="124" name="Google Shape;124;p18"/>
          <p:cNvPicPr preferRelativeResize="0"/>
          <p:nvPr/>
        </p:nvPicPr>
        <p:blipFill rotWithShape="1">
          <a:blip r:embed="rId3">
            <a:alphaModFix/>
          </a:blip>
          <a:srcRect b="1" l="933" r="23514" t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7980" y="1122362"/>
            <a:ext cx="5237019" cy="38429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4054"/>
              <a:buNone/>
            </a:pPr>
            <a:r>
              <a:rPr lang="en-I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Thanks to your Parents also for taking right decision for your </a:t>
            </a:r>
            <a:br>
              <a:rPr lang="en-I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lang="en-I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Bright Career</a:t>
            </a:r>
            <a:r>
              <a:rPr lang="en-I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br>
              <a:rPr lang="en-I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37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7" name="Google Shape;127;p18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lab"/>
              <a:buNone/>
            </a:pPr>
            <a:r>
              <a:rPr b="1" lang="en-IN" sz="3200">
                <a:latin typeface="Roboto Slab"/>
                <a:ea typeface="Roboto Slab"/>
                <a:cs typeface="Roboto Slab"/>
                <a:sym typeface="Roboto Slab"/>
              </a:rPr>
              <a:t>About Red &amp; White Multimedia Education</a:t>
            </a:r>
            <a:br>
              <a:rPr b="1" lang="en-IN" sz="32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3200">
                <a:latin typeface="Roboto Slab"/>
                <a:ea typeface="Roboto Slab"/>
                <a:cs typeface="Roboto Slab"/>
                <a:sym typeface="Roboto Slab"/>
              </a:rPr>
              <a:t>Established in 2008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1115550" y="2256000"/>
            <a:ext cx="10521600" cy="4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IN" sz="1600"/>
              <a:t>Vision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latin typeface="Roboto"/>
                <a:ea typeface="Roboto"/>
                <a:cs typeface="Roboto"/>
                <a:sym typeface="Roboto"/>
              </a:rPr>
              <a:t>To become a globally leading institute in preparing every student for the industry.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IN" sz="1600"/>
              <a:t>Mission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latin typeface="Roboto"/>
                <a:ea typeface="Roboto"/>
                <a:cs typeface="Roboto"/>
                <a:sym typeface="Roboto"/>
              </a:rPr>
              <a:t>We empower the student to achieve a global career, by providing skills according to their potential through innovative methods.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latin typeface="Roboto"/>
                <a:ea typeface="Roboto"/>
                <a:cs typeface="Roboto"/>
                <a:sym typeface="Roboto"/>
              </a:rPr>
              <a:t>Core Values (ISIU):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IN" sz="1400">
                <a:latin typeface="Roboto"/>
                <a:ea typeface="Roboto"/>
                <a:cs typeface="Roboto"/>
                <a:sym typeface="Roboto"/>
              </a:rPr>
              <a:t>Integrity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I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Adherence to strong ethical principles, honesty, and fairness in all actions and decisions, creating a foundation of trust.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IN" sz="1400">
                <a:latin typeface="Roboto"/>
                <a:ea typeface="Roboto"/>
                <a:cs typeface="Roboto"/>
                <a:sym typeface="Roboto"/>
              </a:rPr>
              <a:t>Student-Centric Focus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I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Putting students first. Every decision and action is taken to benefit the students, helping them learn and grow.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IN" sz="1400">
                <a:latin typeface="Roboto"/>
                <a:ea typeface="Roboto"/>
                <a:cs typeface="Roboto"/>
                <a:sym typeface="Roboto"/>
              </a:rPr>
              <a:t>Innovation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I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Coming up with new ideas and better ways of doing things. It's about thinking creatively and making improvements.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IN" sz="1400">
                <a:latin typeface="Roboto"/>
                <a:ea typeface="Roboto"/>
                <a:cs typeface="Roboto"/>
                <a:sym typeface="Roboto"/>
              </a:rPr>
              <a:t>Unity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IN" sz="14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Working together as one. Everyone supports each other like a family to achieve common goals.</a:t>
            </a:r>
            <a:endParaRPr b="1" sz="1400"/>
          </a:p>
        </p:txBody>
      </p:sp>
      <p:sp>
        <p:nvSpPr>
          <p:cNvPr id="139" name="Google Shape;139;p19"/>
          <p:cNvSpPr txBox="1"/>
          <p:nvPr/>
        </p:nvSpPr>
        <p:spPr>
          <a:xfrm>
            <a:off x="4609070" y="264434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39041" l="0" r="0" t="6081"/>
          <a:stretch/>
        </p:blipFill>
        <p:spPr>
          <a:xfrm>
            <a:off x="20" y="10"/>
            <a:ext cx="12191980" cy="4465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0" y="4119552"/>
            <a:ext cx="9382538" cy="68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566928" y="4203278"/>
            <a:ext cx="8557193" cy="53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Slab"/>
              <a:buNone/>
            </a:pPr>
            <a:r>
              <a:rPr b="1" lang="en-IN" sz="2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5 Pillars of RNW</a:t>
            </a:r>
            <a:endParaRPr sz="2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4" y="4142"/>
            <a:ext cx="12184636" cy="68538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20"/>
          <p:cNvGraphicFramePr/>
          <p:nvPr/>
        </p:nvGraphicFramePr>
        <p:xfrm>
          <a:off x="566738" y="4956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{B30CD0C9-741B-4EBB-8EA3-2E780AF708E1}</a:tableStyleId>
              </a:tblPr>
              <a:tblGrid>
                <a:gridCol w="11120425"/>
              </a:tblGrid>
              <a:tr h="1761150">
                <a:tc>
                  <a:txBody>
                    <a:bodyPr/>
                    <a:lstStyle/>
                    <a:p>
                      <a:pPr indent="0" lvl="1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cap="none" strike="noStrike">
                          <a:solidFill>
                            <a:srgbClr val="FFFFFF"/>
                          </a:solidFill>
                        </a:rPr>
                        <a:t>RWn. Hitesh Desai (Founder)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1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cap="none" strike="noStrike">
                          <a:solidFill>
                            <a:srgbClr val="FFFFFF"/>
                          </a:solidFill>
                        </a:rPr>
                        <a:t>RWn. Hasmukh Rafaliya (Founder) 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1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cap="none" strike="noStrike">
                          <a:solidFill>
                            <a:srgbClr val="FFFFFF"/>
                          </a:solidFill>
                        </a:rPr>
                        <a:t>RWn. Parth Shiyani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1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cap="none" strike="noStrike">
                          <a:solidFill>
                            <a:srgbClr val="FFFFFF"/>
                          </a:solidFill>
                        </a:rPr>
                        <a:t>RWn. Pradip Malaviya </a:t>
                      </a:r>
                      <a:endParaRPr/>
                    </a:p>
                    <a:p>
                      <a:pPr indent="0" lvl="1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cap="none" strike="noStrike">
                          <a:solidFill>
                            <a:srgbClr val="FFFFFF"/>
                          </a:solidFill>
                        </a:rPr>
                        <a:t>RWn. Mehul Kachhadiya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50" name="Google Shape;150;p20"/>
          <p:cNvSpPr/>
          <p:nvPr/>
        </p:nvSpPr>
        <p:spPr>
          <a:xfrm>
            <a:off x="3664" y="4104478"/>
            <a:ext cx="9382538" cy="6858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N" sz="32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Board of Directors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0" y="541718"/>
            <a:ext cx="128016" cy="719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398772" y="192403"/>
            <a:ext cx="10168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lab"/>
              <a:buNone/>
            </a:pPr>
            <a:r>
              <a:rPr b="1" lang="en-IN" sz="3200">
                <a:latin typeface="Roboto Slab"/>
                <a:ea typeface="Roboto Slab"/>
                <a:cs typeface="Roboto Slab"/>
                <a:sym typeface="Roboto Slab"/>
              </a:rPr>
              <a:t>Branches in Gujarat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75" y="930475"/>
            <a:ext cx="8559426" cy="57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960125" y="539500"/>
            <a:ext cx="10278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IN" sz="4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b="1" lang="en-IN" sz="4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IN" sz="4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AUTHORIZATION </a:t>
            </a:r>
            <a:br>
              <a:rPr b="1" lang="en-IN" sz="4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IN" sz="4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br>
              <a:rPr b="1" lang="en-IN" sz="4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IN" sz="4100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SKILL &amp; WILL </a:t>
            </a:r>
            <a:r>
              <a:rPr b="1" lang="en-IN" sz="4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</a:t>
            </a:r>
            <a:br>
              <a:rPr b="1" lang="en-IN" sz="4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IN" sz="4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STUDENTS.</a:t>
            </a:r>
            <a:endParaRPr/>
          </a:p>
        </p:txBody>
      </p:sp>
      <p:pic>
        <p:nvPicPr>
          <p:cNvPr descr="A logo for a national skill development corporation&#10;&#10;Description automatically generated" id="163" name="Google Shape;163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117" y="4289601"/>
            <a:ext cx="2304288" cy="172821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4431583" y="4612201"/>
            <a:ext cx="18726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IN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NSQF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Skill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Qualification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/>
          </a:p>
        </p:txBody>
      </p:sp>
      <p:pic>
        <p:nvPicPr>
          <p:cNvPr descr="A logo with a silhouette of a person's head&#10;&#10;Description automatically generated" id="165" name="Google Shape;16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8973" y="4676088"/>
            <a:ext cx="2304288" cy="1083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166" name="Google Shape;166;p22"/>
          <p:cNvPicPr preferRelativeResize="0"/>
          <p:nvPr/>
        </p:nvPicPr>
        <p:blipFill rotWithShape="1">
          <a:blip r:embed="rId5">
            <a:alphaModFix/>
          </a:blip>
          <a:srcRect b="10113" l="0" r="67538" t="0"/>
          <a:stretch/>
        </p:blipFill>
        <p:spPr>
          <a:xfrm>
            <a:off x="3500813" y="4495496"/>
            <a:ext cx="1020696" cy="1314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for a company&#10;&#10;Description automatically generated" id="167" name="Google Shape;16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7460" y="4871448"/>
            <a:ext cx="2304288" cy="5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838200" y="1195697"/>
            <a:ext cx="3200400" cy="42381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>
                <a:solidFill>
                  <a:schemeClr val="lt1"/>
                </a:solidFill>
              </a:rPr>
              <a:t>Courses Available</a:t>
            </a:r>
            <a:endParaRPr/>
          </a:p>
        </p:txBody>
      </p:sp>
      <p:grpSp>
        <p:nvGrpSpPr>
          <p:cNvPr id="175" name="Google Shape;175;p23"/>
          <p:cNvGrpSpPr/>
          <p:nvPr/>
        </p:nvGrpSpPr>
        <p:grpSpPr>
          <a:xfrm>
            <a:off x="0" y="202912"/>
            <a:ext cx="1910252" cy="709660"/>
            <a:chOff x="2267504" y="2540250"/>
            <a:chExt cx="1990951" cy="739640"/>
          </a:xfrm>
        </p:grpSpPr>
        <p:sp>
          <p:nvSpPr>
            <p:cNvPr id="176" name="Google Shape;176;p23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3"/>
          <p:cNvSpPr/>
          <p:nvPr/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29803"/>
            </a:scheme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4109667" y="5539935"/>
            <a:ext cx="975169" cy="975171"/>
            <a:chOff x="5829300" y="3162300"/>
            <a:chExt cx="532256" cy="532257"/>
          </a:xfrm>
        </p:grpSpPr>
        <p:sp>
          <p:nvSpPr>
            <p:cNvPr id="181" name="Google Shape;181;p23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5484139" y="481127"/>
            <a:ext cx="6301601" cy="5871633"/>
            <a:chOff x="0" y="3587"/>
            <a:chExt cx="6301601" cy="5871633"/>
          </a:xfrm>
        </p:grpSpPr>
        <p:sp>
          <p:nvSpPr>
            <p:cNvPr id="195" name="Google Shape;195;p23"/>
            <p:cNvSpPr/>
            <p:nvPr/>
          </p:nvSpPr>
          <p:spPr>
            <a:xfrm>
              <a:off x="0" y="3587"/>
              <a:ext cx="6301601" cy="60221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82171" y="139086"/>
              <a:ext cx="331220" cy="3312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695562" y="3587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695562" y="3587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Programming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531283" y="3587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 txBox="1"/>
            <p:nvPr/>
          </p:nvSpPr>
          <p:spPr>
            <a:xfrm>
              <a:off x="3531283" y="3587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Software Development Foundation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Python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0" y="756361"/>
              <a:ext cx="6301601" cy="60221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82171" y="891860"/>
              <a:ext cx="331220" cy="331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695562" y="756361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 txBox="1"/>
            <p:nvPr/>
          </p:nvSpPr>
          <p:spPr>
            <a:xfrm>
              <a:off x="695562" y="756361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Designing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3531283" y="756361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 txBox="1"/>
            <p:nvPr/>
          </p:nvSpPr>
          <p:spPr>
            <a:xfrm>
              <a:off x="3531283" y="756361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UI/UX Design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Graphics Design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0" y="1509134"/>
              <a:ext cx="6301601" cy="60221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82171" y="1644633"/>
              <a:ext cx="331220" cy="331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695562" y="1509134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 txBox="1"/>
            <p:nvPr/>
          </p:nvSpPr>
          <p:spPr>
            <a:xfrm>
              <a:off x="695562" y="1509134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 Development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3531283" y="1509134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 txBox="1"/>
            <p:nvPr/>
          </p:nvSpPr>
          <p:spPr>
            <a:xfrm>
              <a:off x="3531283" y="1509134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 Development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 Development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Fullstack Development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0" y="2261908"/>
              <a:ext cx="6301601" cy="60221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182171" y="2397407"/>
              <a:ext cx="331220" cy="331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695562" y="2261908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 txBox="1"/>
            <p:nvPr/>
          </p:nvSpPr>
          <p:spPr>
            <a:xfrm>
              <a:off x="695562" y="2261908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Application Development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3531283" y="2261908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 txBox="1"/>
            <p:nvPr/>
          </p:nvSpPr>
          <p:spPr>
            <a:xfrm>
              <a:off x="3531283" y="2261908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Android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iOS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Flutter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0" y="3014681"/>
              <a:ext cx="6301601" cy="60221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82171" y="3150181"/>
              <a:ext cx="331220" cy="33122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695562" y="3014681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 txBox="1"/>
            <p:nvPr/>
          </p:nvSpPr>
          <p:spPr>
            <a:xfrm>
              <a:off x="695562" y="3014681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Gaming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3531283" y="3014681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3531283" y="3014681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Game Design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Game Development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0" y="3767455"/>
              <a:ext cx="6301601" cy="60221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82171" y="3902954"/>
              <a:ext cx="331220" cy="33122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695562" y="3767455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695562" y="3767455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Animation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0" y="4520229"/>
              <a:ext cx="6301601" cy="60221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82171" y="4655728"/>
              <a:ext cx="331220" cy="33122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695562" y="4520229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 txBox="1"/>
            <p:nvPr/>
          </p:nvSpPr>
          <p:spPr>
            <a:xfrm>
              <a:off x="695562" y="4520229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AI/ML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0" y="5273002"/>
              <a:ext cx="6301601" cy="60221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182171" y="5408501"/>
              <a:ext cx="331220" cy="33122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695562" y="5273002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 txBox="1"/>
            <p:nvPr/>
          </p:nvSpPr>
          <p:spPr>
            <a:xfrm>
              <a:off x="695562" y="5273002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725" lIns="63725" spcFirstLastPara="1" rIns="63725" wrap="square" tIns="63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AR/VR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 txBox="1"/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 Slab"/>
              <a:buNone/>
            </a:pPr>
            <a:r>
              <a:rPr lang="en-IN" sz="2000">
                <a:latin typeface="Roboto Slab"/>
                <a:ea typeface="Roboto Slab"/>
                <a:cs typeface="Roboto Slab"/>
                <a:sym typeface="Roboto Slab"/>
              </a:rPr>
              <a:t>Skill Identification Module</a:t>
            </a:r>
            <a:br>
              <a:rPr b="1" lang="en-IN" sz="5200"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lang="en-IN" sz="5200">
                <a:latin typeface="Roboto Slab"/>
                <a:ea typeface="Roboto Slab"/>
                <a:cs typeface="Roboto Slab"/>
                <a:sym typeface="Roboto Slab"/>
              </a:rPr>
              <a:t>GIM</a:t>
            </a:r>
            <a:r>
              <a:rPr lang="en-IN" sz="5200">
                <a:latin typeface="Roboto Slab"/>
                <a:ea typeface="Roboto Slab"/>
                <a:cs typeface="Roboto Slab"/>
                <a:sym typeface="Roboto Slab"/>
              </a:rPr>
              <a:t> – Graduate in Multimedia</a:t>
            </a:r>
            <a:endParaRPr/>
          </a:p>
        </p:txBody>
      </p:sp>
      <p:grpSp>
        <p:nvGrpSpPr>
          <p:cNvPr id="243" name="Google Shape;243;p24"/>
          <p:cNvGrpSpPr/>
          <p:nvPr/>
        </p:nvGrpSpPr>
        <p:grpSpPr>
          <a:xfrm>
            <a:off x="1050535" y="2295515"/>
            <a:ext cx="10090929" cy="3411557"/>
            <a:chOff x="212335" y="469890"/>
            <a:chExt cx="10090929" cy="3411557"/>
          </a:xfrm>
        </p:grpSpPr>
        <p:sp>
          <p:nvSpPr>
            <p:cNvPr id="244" name="Google Shape;244;p24"/>
            <p:cNvSpPr/>
            <p:nvPr/>
          </p:nvSpPr>
          <p:spPr>
            <a:xfrm>
              <a:off x="212335" y="469890"/>
              <a:ext cx="1335915" cy="133591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492877" y="750432"/>
              <a:ext cx="774830" cy="77483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Prototype (Drawing)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532139" y="469890"/>
              <a:ext cx="1335915" cy="133591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812681" y="750432"/>
              <a:ext cx="774830" cy="7748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4"/>
            <p:cNvSpPr txBox="1"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 &amp; Creativity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212335" y="2545532"/>
              <a:ext cx="1335915" cy="133591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492877" y="2826074"/>
              <a:ext cx="774830" cy="7748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4"/>
            <p:cNvSpPr txBox="1"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Imagination or Coding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5532139" y="2545532"/>
              <a:ext cx="1335915" cy="133591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812681" y="2826074"/>
              <a:ext cx="774830" cy="7748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Logic (Foundation of Programming &amp; Development)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